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3"/>
  </p:notesMasterIdLst>
  <p:sldIdLst>
    <p:sldId id="256" r:id="rId2"/>
  </p:sldIdLst>
  <p:sldSz cx="43891200" cy="21945600"/>
  <p:notesSz cx="6858000" cy="9144000"/>
  <p:defaultTextStyle>
    <a:defPPr>
      <a:defRPr lang="en-US"/>
    </a:defPPr>
    <a:lvl1pPr marL="0" algn="l" defTabSz="3502609" rtl="0" eaLnBrk="1" latinLnBrk="0" hangingPunct="1">
      <a:defRPr sz="6895" kern="1200">
        <a:solidFill>
          <a:schemeClr val="tx1"/>
        </a:solidFill>
        <a:latin typeface="+mn-lt"/>
        <a:ea typeface="+mn-ea"/>
        <a:cs typeface="+mn-cs"/>
      </a:defRPr>
    </a:lvl1pPr>
    <a:lvl2pPr marL="1751305" algn="l" defTabSz="3502609" rtl="0" eaLnBrk="1" latinLnBrk="0" hangingPunct="1">
      <a:defRPr sz="6895" kern="1200">
        <a:solidFill>
          <a:schemeClr val="tx1"/>
        </a:solidFill>
        <a:latin typeface="+mn-lt"/>
        <a:ea typeface="+mn-ea"/>
        <a:cs typeface="+mn-cs"/>
      </a:defRPr>
    </a:lvl2pPr>
    <a:lvl3pPr marL="3502609" algn="l" defTabSz="3502609" rtl="0" eaLnBrk="1" latinLnBrk="0" hangingPunct="1">
      <a:defRPr sz="6895" kern="1200">
        <a:solidFill>
          <a:schemeClr val="tx1"/>
        </a:solidFill>
        <a:latin typeface="+mn-lt"/>
        <a:ea typeface="+mn-ea"/>
        <a:cs typeface="+mn-cs"/>
      </a:defRPr>
    </a:lvl3pPr>
    <a:lvl4pPr marL="5253914" algn="l" defTabSz="3502609" rtl="0" eaLnBrk="1" latinLnBrk="0" hangingPunct="1">
      <a:defRPr sz="6895" kern="1200">
        <a:solidFill>
          <a:schemeClr val="tx1"/>
        </a:solidFill>
        <a:latin typeface="+mn-lt"/>
        <a:ea typeface="+mn-ea"/>
        <a:cs typeface="+mn-cs"/>
      </a:defRPr>
    </a:lvl4pPr>
    <a:lvl5pPr marL="7005218" algn="l" defTabSz="3502609" rtl="0" eaLnBrk="1" latinLnBrk="0" hangingPunct="1">
      <a:defRPr sz="6895" kern="1200">
        <a:solidFill>
          <a:schemeClr val="tx1"/>
        </a:solidFill>
        <a:latin typeface="+mn-lt"/>
        <a:ea typeface="+mn-ea"/>
        <a:cs typeface="+mn-cs"/>
      </a:defRPr>
    </a:lvl5pPr>
    <a:lvl6pPr marL="8756523" algn="l" defTabSz="3502609" rtl="0" eaLnBrk="1" latinLnBrk="0" hangingPunct="1">
      <a:defRPr sz="6895" kern="1200">
        <a:solidFill>
          <a:schemeClr val="tx1"/>
        </a:solidFill>
        <a:latin typeface="+mn-lt"/>
        <a:ea typeface="+mn-ea"/>
        <a:cs typeface="+mn-cs"/>
      </a:defRPr>
    </a:lvl6pPr>
    <a:lvl7pPr marL="10507828" algn="l" defTabSz="3502609" rtl="0" eaLnBrk="1" latinLnBrk="0" hangingPunct="1">
      <a:defRPr sz="6895" kern="1200">
        <a:solidFill>
          <a:schemeClr val="tx1"/>
        </a:solidFill>
        <a:latin typeface="+mn-lt"/>
        <a:ea typeface="+mn-ea"/>
        <a:cs typeface="+mn-cs"/>
      </a:defRPr>
    </a:lvl7pPr>
    <a:lvl8pPr marL="12259132" algn="l" defTabSz="3502609" rtl="0" eaLnBrk="1" latinLnBrk="0" hangingPunct="1">
      <a:defRPr sz="6895" kern="1200">
        <a:solidFill>
          <a:schemeClr val="tx1"/>
        </a:solidFill>
        <a:latin typeface="+mn-lt"/>
        <a:ea typeface="+mn-ea"/>
        <a:cs typeface="+mn-cs"/>
      </a:defRPr>
    </a:lvl8pPr>
    <a:lvl9pPr marL="14010437" algn="l" defTabSz="3502609" rtl="0" eaLnBrk="1" latinLnBrk="0" hangingPunct="1">
      <a:defRPr sz="689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8F61"/>
    <a:srgbClr val="D1675A"/>
    <a:srgbClr val="536786"/>
    <a:srgbClr val="5D7190"/>
    <a:srgbClr val="687C9A"/>
    <a:srgbClr val="828282"/>
    <a:srgbClr val="407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580"/>
  </p:normalViewPr>
  <p:slideViewPr>
    <p:cSldViewPr snapToGrid="0" snapToObjects="1">
      <p:cViewPr>
        <p:scale>
          <a:sx n="48" d="100"/>
          <a:sy n="48" d="100"/>
        </p:scale>
        <p:origin x="176" y="-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9.png>
</file>

<file path=ppt/media/image2.jpeg>
</file>

<file path=ppt/media/image20.png>
</file>

<file path=ppt/media/image21.png>
</file>

<file path=ppt/media/image23.png>
</file>

<file path=ppt/media/image24.png>
</file>

<file path=ppt/media/image3.png>
</file>

<file path=ppt/media/image4.png>
</file>

<file path=ppt/media/image5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9ABB32-57D3-654F-A050-25BE8AAEBAE5}" type="datetimeFigureOut">
              <a:rPr lang="en-US" smtClean="0"/>
              <a:t>6/14/19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1143000"/>
            <a:ext cx="61722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BEB851-1DD3-334C-91B9-81AE32177A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838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2609" rtl="0" eaLnBrk="1" latinLnBrk="0" hangingPunct="1">
      <a:defRPr sz="4597" kern="1200">
        <a:solidFill>
          <a:schemeClr val="tx1"/>
        </a:solidFill>
        <a:latin typeface="+mn-lt"/>
        <a:ea typeface="+mn-ea"/>
        <a:cs typeface="+mn-cs"/>
      </a:defRPr>
    </a:lvl1pPr>
    <a:lvl2pPr marL="1751305" algn="l" defTabSz="3502609" rtl="0" eaLnBrk="1" latinLnBrk="0" hangingPunct="1">
      <a:defRPr sz="4597" kern="1200">
        <a:solidFill>
          <a:schemeClr val="tx1"/>
        </a:solidFill>
        <a:latin typeface="+mn-lt"/>
        <a:ea typeface="+mn-ea"/>
        <a:cs typeface="+mn-cs"/>
      </a:defRPr>
    </a:lvl2pPr>
    <a:lvl3pPr marL="3502609" algn="l" defTabSz="3502609" rtl="0" eaLnBrk="1" latinLnBrk="0" hangingPunct="1">
      <a:defRPr sz="4597" kern="1200">
        <a:solidFill>
          <a:schemeClr val="tx1"/>
        </a:solidFill>
        <a:latin typeface="+mn-lt"/>
        <a:ea typeface="+mn-ea"/>
        <a:cs typeface="+mn-cs"/>
      </a:defRPr>
    </a:lvl3pPr>
    <a:lvl4pPr marL="5253914" algn="l" defTabSz="3502609" rtl="0" eaLnBrk="1" latinLnBrk="0" hangingPunct="1">
      <a:defRPr sz="4597" kern="1200">
        <a:solidFill>
          <a:schemeClr val="tx1"/>
        </a:solidFill>
        <a:latin typeface="+mn-lt"/>
        <a:ea typeface="+mn-ea"/>
        <a:cs typeface="+mn-cs"/>
      </a:defRPr>
    </a:lvl4pPr>
    <a:lvl5pPr marL="7005218" algn="l" defTabSz="3502609" rtl="0" eaLnBrk="1" latinLnBrk="0" hangingPunct="1">
      <a:defRPr sz="4597" kern="1200">
        <a:solidFill>
          <a:schemeClr val="tx1"/>
        </a:solidFill>
        <a:latin typeface="+mn-lt"/>
        <a:ea typeface="+mn-ea"/>
        <a:cs typeface="+mn-cs"/>
      </a:defRPr>
    </a:lvl5pPr>
    <a:lvl6pPr marL="8756523" algn="l" defTabSz="3502609" rtl="0" eaLnBrk="1" latinLnBrk="0" hangingPunct="1">
      <a:defRPr sz="4597" kern="1200">
        <a:solidFill>
          <a:schemeClr val="tx1"/>
        </a:solidFill>
        <a:latin typeface="+mn-lt"/>
        <a:ea typeface="+mn-ea"/>
        <a:cs typeface="+mn-cs"/>
      </a:defRPr>
    </a:lvl6pPr>
    <a:lvl7pPr marL="10507828" algn="l" defTabSz="3502609" rtl="0" eaLnBrk="1" latinLnBrk="0" hangingPunct="1">
      <a:defRPr sz="4597" kern="1200">
        <a:solidFill>
          <a:schemeClr val="tx1"/>
        </a:solidFill>
        <a:latin typeface="+mn-lt"/>
        <a:ea typeface="+mn-ea"/>
        <a:cs typeface="+mn-cs"/>
      </a:defRPr>
    </a:lvl7pPr>
    <a:lvl8pPr marL="12259132" algn="l" defTabSz="3502609" rtl="0" eaLnBrk="1" latinLnBrk="0" hangingPunct="1">
      <a:defRPr sz="4597" kern="1200">
        <a:solidFill>
          <a:schemeClr val="tx1"/>
        </a:solidFill>
        <a:latin typeface="+mn-lt"/>
        <a:ea typeface="+mn-ea"/>
        <a:cs typeface="+mn-cs"/>
      </a:defRPr>
    </a:lvl8pPr>
    <a:lvl9pPr marL="14010437" algn="l" defTabSz="3502609" rtl="0" eaLnBrk="1" latinLnBrk="0" hangingPunct="1">
      <a:defRPr sz="459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EB851-1DD3-334C-91B9-81AE32177A9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50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0" y="3591562"/>
            <a:ext cx="32918400" cy="7640320"/>
          </a:xfrm>
        </p:spPr>
        <p:txBody>
          <a:bodyPr anchor="b"/>
          <a:lstStyle>
            <a:lvl1pPr algn="ctr">
              <a:defRPr sz="19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1526522"/>
            <a:ext cx="32918400" cy="5298438"/>
          </a:xfrm>
        </p:spPr>
        <p:txBody>
          <a:bodyPr/>
          <a:lstStyle>
            <a:lvl1pPr marL="0" indent="0" algn="ctr">
              <a:buNone/>
              <a:defRPr sz="7680"/>
            </a:lvl1pPr>
            <a:lvl2pPr marL="1463040" indent="0" algn="ctr">
              <a:buNone/>
              <a:defRPr sz="6400"/>
            </a:lvl2pPr>
            <a:lvl3pPr marL="2926080" indent="0" algn="ctr">
              <a:buNone/>
              <a:defRPr sz="5760"/>
            </a:lvl3pPr>
            <a:lvl4pPr marL="4389120" indent="0" algn="ctr">
              <a:buNone/>
              <a:defRPr sz="5120"/>
            </a:lvl4pPr>
            <a:lvl5pPr marL="5852160" indent="0" algn="ctr">
              <a:buNone/>
              <a:defRPr sz="5120"/>
            </a:lvl5pPr>
            <a:lvl6pPr marL="7315200" indent="0" algn="ctr">
              <a:buNone/>
              <a:defRPr sz="5120"/>
            </a:lvl6pPr>
            <a:lvl7pPr marL="8778240" indent="0" algn="ctr">
              <a:buNone/>
              <a:defRPr sz="5120"/>
            </a:lvl7pPr>
            <a:lvl8pPr marL="10241280" indent="0" algn="ctr">
              <a:buNone/>
              <a:defRPr sz="5120"/>
            </a:lvl8pPr>
            <a:lvl9pPr marL="11704320" indent="0" algn="ctr">
              <a:buNone/>
              <a:defRPr sz="51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11E57-8DFF-E542-9CE6-078E8B2818FF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8683F-85D8-DF42-ACB7-6F96E48C5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169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11E57-8DFF-E542-9CE6-078E8B2818FF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8683F-85D8-DF42-ACB7-6F96E48C5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363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0" y="1168400"/>
            <a:ext cx="9464040" cy="1859788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0" y="1168400"/>
            <a:ext cx="27843480" cy="1859788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11E57-8DFF-E542-9CE6-078E8B2818FF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8683F-85D8-DF42-ACB7-6F96E48C5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511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11E57-8DFF-E542-9CE6-078E8B2818FF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8683F-85D8-DF42-ACB7-6F96E48C5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232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0" y="5471163"/>
            <a:ext cx="37856160" cy="9128758"/>
          </a:xfrm>
        </p:spPr>
        <p:txBody>
          <a:bodyPr anchor="b"/>
          <a:lstStyle>
            <a:lvl1pPr>
              <a:defRPr sz="19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0" y="14686283"/>
            <a:ext cx="37856160" cy="4800598"/>
          </a:xfrm>
        </p:spPr>
        <p:txBody>
          <a:bodyPr/>
          <a:lstStyle>
            <a:lvl1pPr marL="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1pPr>
            <a:lvl2pPr marL="146304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2pPr>
            <a:lvl3pPr marL="29260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3891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4pPr>
            <a:lvl5pPr marL="585216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5pPr>
            <a:lvl6pPr marL="731520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6pPr>
            <a:lvl7pPr marL="877824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7pPr>
            <a:lvl8pPr marL="1024128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8pPr>
            <a:lvl9pPr marL="117043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11E57-8DFF-E542-9CE6-078E8B2818FF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8683F-85D8-DF42-ACB7-6F96E48C5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175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5842000"/>
            <a:ext cx="18653760" cy="139242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5842000"/>
            <a:ext cx="18653760" cy="139242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11E57-8DFF-E542-9CE6-078E8B2818FF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8683F-85D8-DF42-ACB7-6F96E48C5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418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168401"/>
            <a:ext cx="37856160" cy="42418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39" y="5379722"/>
            <a:ext cx="18568033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39" y="8016240"/>
            <a:ext cx="18568033" cy="117906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0" y="5379722"/>
            <a:ext cx="18659477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0" y="8016240"/>
            <a:ext cx="18659477" cy="117906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11E57-8DFF-E542-9CE6-078E8B2818FF}" type="datetimeFigureOut">
              <a:rPr lang="en-US" smtClean="0"/>
              <a:t>6/14/19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8683F-85D8-DF42-ACB7-6F96E48C5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614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11E57-8DFF-E542-9CE6-078E8B2818FF}" type="datetimeFigureOut">
              <a:rPr lang="en-US" smtClean="0"/>
              <a:t>6/14/19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8683F-85D8-DF42-ACB7-6F96E48C5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47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11E57-8DFF-E542-9CE6-078E8B2818FF}" type="datetimeFigureOut">
              <a:rPr lang="en-US" smtClean="0"/>
              <a:t>6/14/19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8683F-85D8-DF42-ACB7-6F96E48C5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056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9" y="1463040"/>
            <a:ext cx="14156053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3159762"/>
            <a:ext cx="22219920" cy="15595600"/>
          </a:xfrm>
        </p:spPr>
        <p:txBody>
          <a:bodyPr/>
          <a:lstStyle>
            <a:lvl1pPr>
              <a:defRPr sz="10240"/>
            </a:lvl1pPr>
            <a:lvl2pPr>
              <a:defRPr sz="8960"/>
            </a:lvl2pPr>
            <a:lvl3pPr>
              <a:defRPr sz="768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9" y="6583680"/>
            <a:ext cx="14156053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11E57-8DFF-E542-9CE6-078E8B2818FF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8683F-85D8-DF42-ACB7-6F96E48C5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844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9" y="1463040"/>
            <a:ext cx="14156053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3159762"/>
            <a:ext cx="22219920" cy="15595600"/>
          </a:xfrm>
        </p:spPr>
        <p:txBody>
          <a:bodyPr anchor="t"/>
          <a:lstStyle>
            <a:lvl1pPr marL="0" indent="0">
              <a:buNone/>
              <a:defRPr sz="10240"/>
            </a:lvl1pPr>
            <a:lvl2pPr marL="1463040" indent="0">
              <a:buNone/>
              <a:defRPr sz="8960"/>
            </a:lvl2pPr>
            <a:lvl3pPr marL="2926080" indent="0">
              <a:buNone/>
              <a:defRPr sz="7680"/>
            </a:lvl3pPr>
            <a:lvl4pPr marL="4389120" indent="0">
              <a:buNone/>
              <a:defRPr sz="6400"/>
            </a:lvl4pPr>
            <a:lvl5pPr marL="5852160" indent="0">
              <a:buNone/>
              <a:defRPr sz="6400"/>
            </a:lvl5pPr>
            <a:lvl6pPr marL="7315200" indent="0">
              <a:buNone/>
              <a:defRPr sz="6400"/>
            </a:lvl6pPr>
            <a:lvl7pPr marL="8778240" indent="0">
              <a:buNone/>
              <a:defRPr sz="6400"/>
            </a:lvl7pPr>
            <a:lvl8pPr marL="10241280" indent="0">
              <a:buNone/>
              <a:defRPr sz="6400"/>
            </a:lvl8pPr>
            <a:lvl9pPr marL="11704320" indent="0">
              <a:buNone/>
              <a:defRPr sz="6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9" y="6583680"/>
            <a:ext cx="14156053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11E57-8DFF-E542-9CE6-078E8B2818FF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8683F-85D8-DF42-ACB7-6F96E48C5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8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168401"/>
            <a:ext cx="3785616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5842000"/>
            <a:ext cx="3785616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20340322"/>
            <a:ext cx="987552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E11E57-8DFF-E542-9CE6-078E8B2818FF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20340322"/>
            <a:ext cx="1481328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20340322"/>
            <a:ext cx="987552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68683F-85D8-DF42-ACB7-6F96E48C5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68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926080" rtl="0" eaLnBrk="1" latinLnBrk="0" hangingPunct="1">
        <a:lnSpc>
          <a:spcPct val="90000"/>
        </a:lnSpc>
        <a:spcBef>
          <a:spcPct val="0"/>
        </a:spcBef>
        <a:buNone/>
        <a:defRPr sz="14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1520" indent="-731520" algn="l" defTabSz="2926080" rtl="0" eaLnBrk="1" latinLnBrk="0" hangingPunct="1">
        <a:lnSpc>
          <a:spcPct val="90000"/>
        </a:lnSpc>
        <a:spcBef>
          <a:spcPts val="3200"/>
        </a:spcBef>
        <a:buFont typeface="Arial" panose="020B0604020202020204" pitchFamily="34" charset="0"/>
        <a:buChar char="•"/>
        <a:defRPr sz="896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51206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804672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95097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8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24358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1pPr>
      <a:lvl2pPr marL="14630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9260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3pPr>
      <a:lvl4pPr marL="43891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585216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731520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87782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2412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17043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20" Type="http://schemas.openxmlformats.org/officeDocument/2006/relationships/image" Target="../media/image17.emf"/><Relationship Id="rId21" Type="http://schemas.openxmlformats.org/officeDocument/2006/relationships/image" Target="../media/image18.emf"/><Relationship Id="rId22" Type="http://schemas.openxmlformats.org/officeDocument/2006/relationships/image" Target="../media/image19.png"/><Relationship Id="rId23" Type="http://schemas.openxmlformats.org/officeDocument/2006/relationships/image" Target="../media/image20.png"/><Relationship Id="rId24" Type="http://schemas.openxmlformats.org/officeDocument/2006/relationships/image" Target="../media/image21.png"/><Relationship Id="rId25" Type="http://schemas.openxmlformats.org/officeDocument/2006/relationships/image" Target="../media/image23.png"/><Relationship Id="rId26" Type="http://schemas.openxmlformats.org/officeDocument/2006/relationships/image" Target="../media/image24.png"/><Relationship Id="rId10" Type="http://schemas.openxmlformats.org/officeDocument/2006/relationships/image" Target="../media/image7.emf"/><Relationship Id="rId11" Type="http://schemas.openxmlformats.org/officeDocument/2006/relationships/image" Target="../media/image8.emf"/><Relationship Id="rId12" Type="http://schemas.openxmlformats.org/officeDocument/2006/relationships/image" Target="../media/image9.png"/><Relationship Id="rId13" Type="http://schemas.openxmlformats.org/officeDocument/2006/relationships/image" Target="../media/image10.png"/><Relationship Id="rId14" Type="http://schemas.openxmlformats.org/officeDocument/2006/relationships/image" Target="../media/image11.png"/><Relationship Id="rId15" Type="http://schemas.openxmlformats.org/officeDocument/2006/relationships/image" Target="../media/image13.png"/><Relationship Id="rId16" Type="http://schemas.openxmlformats.org/officeDocument/2006/relationships/image" Target="../media/image12.png"/><Relationship Id="rId17" Type="http://schemas.openxmlformats.org/officeDocument/2006/relationships/image" Target="../media/image14.png"/><Relationship Id="rId18" Type="http://schemas.openxmlformats.org/officeDocument/2006/relationships/image" Target="../media/image15.png"/><Relationship Id="rId19" Type="http://schemas.openxmlformats.org/officeDocument/2006/relationships/image" Target="../media/image1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emf"/><Relationship Id="rId4" Type="http://schemas.openxmlformats.org/officeDocument/2006/relationships/image" Target="../media/image2.jpe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Box 84"/>
          <p:cNvSpPr txBox="1"/>
          <p:nvPr/>
        </p:nvSpPr>
        <p:spPr>
          <a:xfrm>
            <a:off x="196615" y="9795157"/>
            <a:ext cx="11539953" cy="3631320"/>
          </a:xfrm>
          <a:prstGeom prst="rect">
            <a:avLst/>
          </a:prstGeom>
          <a:solidFill>
            <a:srgbClr val="F2F2F2"/>
          </a:solidFill>
          <a:ln>
            <a:solidFill>
              <a:schemeClr val="bg1"/>
            </a:solidFill>
          </a:ln>
          <a:effectLst>
            <a:reflection endPos="0" dist="50800" dir="5400000" sy="-100000" algn="bl" rotWithShape="0"/>
          </a:effectLst>
        </p:spPr>
        <p:txBody>
          <a:bodyPr wrap="square" rtlCol="0">
            <a:noAutofit/>
          </a:bodyPr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31" r="5267"/>
          <a:stretch/>
        </p:blipFill>
        <p:spPr>
          <a:xfrm>
            <a:off x="12152678" y="3886477"/>
            <a:ext cx="17247627" cy="763403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1733249" y="1644670"/>
            <a:ext cx="1863752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err="1" smtClean="0">
                <a:ea typeface="Trajan Pro" charset="0"/>
                <a:cs typeface="Trajan Pro" charset="0"/>
              </a:rPr>
              <a:t>Xipeng</a:t>
            </a:r>
            <a:r>
              <a:rPr lang="en-US" sz="2800" dirty="0" smtClean="0">
                <a:ea typeface="Trajan Pro" charset="0"/>
                <a:cs typeface="Trajan Pro" charset="0"/>
              </a:rPr>
              <a:t> Chen*</a:t>
            </a:r>
            <a:r>
              <a:rPr lang="en-US" sz="2800" baseline="30000" dirty="0" smtClean="0">
                <a:ea typeface="Trajan Pro" charset="0"/>
                <a:cs typeface="Trajan Pro" charset="0"/>
              </a:rPr>
              <a:t>1</a:t>
            </a:r>
            <a:r>
              <a:rPr lang="en-US" sz="2800" dirty="0" smtClean="0">
                <a:ea typeface="Trajan Pro" charset="0"/>
                <a:cs typeface="Trajan Pro" charset="0"/>
              </a:rPr>
              <a:t>, Kwan-Yee Lin*</a:t>
            </a:r>
            <a:r>
              <a:rPr lang="en-US" sz="2800" baseline="30000" dirty="0" smtClean="0">
                <a:ea typeface="Trajan Pro" charset="0"/>
                <a:cs typeface="Trajan Pro" charset="0"/>
              </a:rPr>
              <a:t>2,3</a:t>
            </a:r>
            <a:r>
              <a:rPr lang="en-US" sz="2800" dirty="0" smtClean="0">
                <a:ea typeface="Trajan Pro" charset="0"/>
                <a:cs typeface="Trajan Pro" charset="0"/>
              </a:rPr>
              <a:t>, </a:t>
            </a:r>
            <a:r>
              <a:rPr lang="en-US" sz="2800" dirty="0" err="1" smtClean="0">
                <a:ea typeface="Trajan Pro" charset="0"/>
                <a:cs typeface="Trajan Pro" charset="0"/>
              </a:rPr>
              <a:t>Wentao</a:t>
            </a:r>
            <a:r>
              <a:rPr lang="en-US" sz="2800" dirty="0" smtClean="0">
                <a:ea typeface="Trajan Pro" charset="0"/>
                <a:cs typeface="Trajan Pro" charset="0"/>
              </a:rPr>
              <a:t> Liu</a:t>
            </a:r>
            <a:r>
              <a:rPr lang="en-US" sz="2800" baseline="30000" dirty="0" smtClean="0">
                <a:ea typeface="Trajan Pro" charset="0"/>
                <a:cs typeface="Trajan Pro" charset="0"/>
              </a:rPr>
              <a:t>3</a:t>
            </a:r>
            <a:r>
              <a:rPr lang="en-US" sz="2800" dirty="0" smtClean="0">
                <a:ea typeface="Trajan Pro" charset="0"/>
                <a:cs typeface="Trajan Pro" charset="0"/>
              </a:rPr>
              <a:t>, ChenQian</a:t>
            </a:r>
            <a:r>
              <a:rPr lang="en-US" sz="2800" baseline="30000" dirty="0" smtClean="0">
                <a:ea typeface="Trajan Pro" charset="0"/>
                <a:cs typeface="Trajan Pro" charset="0"/>
              </a:rPr>
              <a:t>3</a:t>
            </a:r>
            <a:r>
              <a:rPr lang="en-US" sz="2800" dirty="0" smtClean="0">
                <a:ea typeface="Trajan Pro" charset="0"/>
                <a:cs typeface="Trajan Pro" charset="0"/>
              </a:rPr>
              <a:t>, Liang Lin</a:t>
            </a:r>
            <a:r>
              <a:rPr lang="en-US" altLang="zh-CN" sz="2800" baseline="30000" dirty="0" smtClean="0">
                <a:ea typeface="Trajan Pro" charset="0"/>
                <a:cs typeface="Trajan Pro" charset="0"/>
              </a:rPr>
              <a:t>1</a:t>
            </a:r>
            <a:r>
              <a:rPr lang="en-US" sz="2800" dirty="0" smtClean="0">
                <a:ea typeface="Trajan Pro" charset="0"/>
                <a:cs typeface="Trajan Pro" charset="0"/>
              </a:rPr>
              <a:t> </a:t>
            </a:r>
            <a:r>
              <a:rPr lang="en-US" sz="2800" baseline="30000" dirty="0" smtClean="0">
                <a:ea typeface="Trajan Pro" charset="0"/>
                <a:cs typeface="Trajan Pro" charset="0"/>
              </a:rPr>
              <a:t> </a:t>
            </a:r>
            <a:endParaRPr lang="en-US" sz="2800" dirty="0">
              <a:ea typeface="Trajan Pro" charset="0"/>
              <a:cs typeface="Trajan Pro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972648" y="2128197"/>
            <a:ext cx="2393012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2800" baseline="30000" dirty="0" smtClean="0">
                <a:solidFill>
                  <a:schemeClr val="bg2">
                    <a:lumMod val="50000"/>
                  </a:schemeClr>
                </a:solidFill>
              </a:rPr>
              <a:t>1</a:t>
            </a:r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Sun </a:t>
            </a:r>
            <a:r>
              <a:rPr lang="en-US" sz="2800" dirty="0" err="1" smtClean="0">
                <a:solidFill>
                  <a:schemeClr val="bg2">
                    <a:lumMod val="50000"/>
                  </a:schemeClr>
                </a:solidFill>
              </a:rPr>
              <a:t>Yat</a:t>
            </a:r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-Sen University </a:t>
            </a:r>
            <a:r>
              <a:rPr lang="zh-CN" altLang="en-US" sz="2800" dirty="0" smtClean="0">
                <a:solidFill>
                  <a:schemeClr val="bg2">
                    <a:lumMod val="50000"/>
                  </a:schemeClr>
                </a:solidFill>
              </a:rPr>
              <a:t>          </a:t>
            </a:r>
            <a:r>
              <a:rPr lang="en-US" sz="2800" baseline="30000" dirty="0" smtClean="0">
                <a:solidFill>
                  <a:schemeClr val="bg2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Peking University          </a:t>
            </a:r>
            <a:r>
              <a:rPr lang="en-US" sz="2800" baseline="30000" dirty="0" smtClean="0">
                <a:solidFill>
                  <a:schemeClr val="bg2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3</a:t>
            </a:r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SenseTime Research</a:t>
            </a:r>
            <a:endParaRPr lang="en-US" sz="2800" dirty="0">
              <a:solidFill>
                <a:schemeClr val="bg2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Title 13"/>
          <p:cNvSpPr txBox="1">
            <a:spLocks/>
          </p:cNvSpPr>
          <p:nvPr/>
        </p:nvSpPr>
        <p:spPr>
          <a:xfrm>
            <a:off x="11510819" y="134511"/>
            <a:ext cx="19777564" cy="14679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29260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900" b="1" dirty="0">
                <a:latin typeface="Arial Rounded MT Bold" charset="0"/>
                <a:ea typeface="Arial Rounded MT Bold" charset="0"/>
                <a:cs typeface="Arial Rounded MT Bold" charset="0"/>
              </a:rPr>
              <a:t>Weakly-Supervised Discovery of Geometry-Aware Representation for 3D Human Pose </a:t>
            </a:r>
            <a:r>
              <a:rPr lang="en-US" altLang="en-US" sz="4900" b="1" dirty="0" smtClean="0">
                <a:latin typeface="Arial Rounded MT Bold" charset="0"/>
                <a:ea typeface="Arial Rounded MT Bold" charset="0"/>
                <a:cs typeface="Arial Rounded MT Bold" charset="0"/>
              </a:rPr>
              <a:t>Estimation</a:t>
            </a:r>
            <a:endParaRPr lang="en-US" altLang="en-US" sz="4900" b="1" dirty="0"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57" y="112161"/>
            <a:ext cx="2617850" cy="2617850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2865" y="112401"/>
            <a:ext cx="2617370" cy="261737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8693" y="196601"/>
            <a:ext cx="4746065" cy="244897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85035" y="550409"/>
            <a:ext cx="7621148" cy="1733822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2764166"/>
            <a:ext cx="43891200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9" name="矩形 20"/>
          <p:cNvSpPr/>
          <p:nvPr/>
        </p:nvSpPr>
        <p:spPr>
          <a:xfrm>
            <a:off x="131648" y="2883726"/>
            <a:ext cx="11694662" cy="18729777"/>
          </a:xfrm>
          <a:prstGeom prst="rect">
            <a:avLst/>
          </a:prstGeom>
          <a:noFill/>
          <a:ln w="539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18237" y="2906588"/>
            <a:ext cx="11708073" cy="937297"/>
          </a:xfrm>
          <a:prstGeom prst="rect">
            <a:avLst/>
          </a:prstGeom>
          <a:solidFill>
            <a:srgbClr val="536786"/>
          </a:solidFill>
          <a:ln w="381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dirty="0">
                <a:latin typeface="Times New Roman" charset="0"/>
                <a:ea typeface="Times New Roman" charset="0"/>
                <a:cs typeface="Times New Roman" charset="0"/>
              </a:rPr>
              <a:t>1. </a:t>
            </a:r>
            <a:r>
              <a:rPr lang="en-US" sz="5400" dirty="0" smtClean="0">
                <a:latin typeface="Times New Roman" charset="0"/>
                <a:ea typeface="Times New Roman" charset="0"/>
                <a:cs typeface="Times New Roman" charset="0"/>
              </a:rPr>
              <a:t>Introduction</a:t>
            </a:r>
            <a:endParaRPr lang="en-US" sz="5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11944548" y="2883726"/>
            <a:ext cx="17555673" cy="10476659"/>
            <a:chOff x="11944548" y="2883727"/>
            <a:chExt cx="17555673" cy="11002379"/>
          </a:xfrm>
        </p:grpSpPr>
        <p:sp>
          <p:nvSpPr>
            <p:cNvPr id="25" name="矩形 20"/>
            <p:cNvSpPr/>
            <p:nvPr/>
          </p:nvSpPr>
          <p:spPr>
            <a:xfrm>
              <a:off x="11957661" y="2888171"/>
              <a:ext cx="17542560" cy="10997935"/>
            </a:xfrm>
            <a:prstGeom prst="rect">
              <a:avLst/>
            </a:prstGeom>
            <a:noFill/>
            <a:ln w="53975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1536192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3072384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4608576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6144768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7680960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9217152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0753344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2289536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1944548" y="2883727"/>
              <a:ext cx="17543582" cy="1039863"/>
            </a:xfrm>
            <a:prstGeom prst="rect">
              <a:avLst/>
            </a:prstGeom>
            <a:solidFill>
              <a:srgbClr val="536786"/>
            </a:solidFill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1536192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3072384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4608576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6144768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7680960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9217152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0753344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2289536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5400" dirty="0">
                  <a:latin typeface="Times New Roman" charset="0"/>
                  <a:ea typeface="Times New Roman" charset="0"/>
                  <a:cs typeface="Times New Roman" charset="0"/>
                </a:rPr>
                <a:t>2</a:t>
              </a:r>
              <a:r>
                <a:rPr lang="en-US" sz="5400" dirty="0" smtClean="0">
                  <a:latin typeface="Times New Roman" charset="0"/>
                  <a:ea typeface="Times New Roman" charset="0"/>
                  <a:cs typeface="Times New Roman" charset="0"/>
                </a:rPr>
                <a:t>. Methodology</a:t>
              </a:r>
              <a:endParaRPr lang="en-US" sz="54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0"/>
          <a:stretch/>
        </p:blipFill>
        <p:spPr>
          <a:xfrm>
            <a:off x="30113870" y="14432166"/>
            <a:ext cx="12299049" cy="7049981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29635671" y="13511458"/>
            <a:ext cx="14134386" cy="938441"/>
          </a:xfrm>
          <a:prstGeom prst="rect">
            <a:avLst/>
          </a:prstGeom>
          <a:solidFill>
            <a:srgbClr val="536786"/>
          </a:solidFill>
          <a:ln w="381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dirty="0">
                <a:latin typeface="Times New Roman" charset="0"/>
                <a:ea typeface="Times New Roman" charset="0"/>
                <a:cs typeface="Times New Roman" charset="0"/>
              </a:rPr>
              <a:t>5. </a:t>
            </a:r>
            <a:r>
              <a:rPr lang="en-US" sz="5400" dirty="0" smtClean="0">
                <a:latin typeface="Times New Roman" charset="0"/>
                <a:ea typeface="Times New Roman" charset="0"/>
                <a:cs typeface="Times New Roman" charset="0"/>
              </a:rPr>
              <a:t>Point Cloud </a:t>
            </a:r>
            <a:r>
              <a:rPr lang="en-US" sz="5400" dirty="0">
                <a:latin typeface="Times New Roman" charset="0"/>
                <a:ea typeface="Times New Roman" charset="0"/>
                <a:cs typeface="Times New Roman" charset="0"/>
              </a:rPr>
              <a:t>I</a:t>
            </a:r>
            <a:r>
              <a:rPr lang="en-US" sz="5400" dirty="0" smtClean="0">
                <a:latin typeface="Times New Roman" charset="0"/>
                <a:ea typeface="Times New Roman" charset="0"/>
                <a:cs typeface="Times New Roman" charset="0"/>
              </a:rPr>
              <a:t>nterpolation</a:t>
            </a:r>
            <a:endParaRPr lang="en-US" sz="5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/>
              <p:cNvSpPr txBox="1"/>
              <p:nvPr/>
            </p:nvSpPr>
            <p:spPr>
              <a:xfrm>
                <a:off x="12039492" y="11964531"/>
                <a:ext cx="17336669" cy="1286480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chemeClr val="bg1"/>
                </a:solidFill>
              </a:ln>
              <a:effectLst>
                <a:reflection endPos="0" dist="50800" dir="5400000" sy="-100000" algn="bl" rotWithShape="0"/>
              </a:effectLst>
            </p:spPr>
            <p:txBody>
              <a:bodyPr wrap="square" rtlCol="0">
                <a:noAutofit/>
              </a:bodyPr>
              <a:lstStyle>
                <a:defPPr>
                  <a:defRPr lang="en-US"/>
                </a:defPPr>
                <a:lvl1pPr marL="0" algn="l" defTabSz="3072384" rtl="0" eaLnBrk="1" latinLnBrk="0" hangingPunct="1">
                  <a:defRPr sz="6048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1536192" algn="l" defTabSz="3072384" rtl="0" eaLnBrk="1" latinLnBrk="0" hangingPunct="1">
                  <a:defRPr sz="6048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3072384" algn="l" defTabSz="3072384" rtl="0" eaLnBrk="1" latinLnBrk="0" hangingPunct="1">
                  <a:defRPr sz="6048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4608576" algn="l" defTabSz="3072384" rtl="0" eaLnBrk="1" latinLnBrk="0" hangingPunct="1">
                  <a:defRPr sz="6048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6144768" algn="l" defTabSz="3072384" rtl="0" eaLnBrk="1" latinLnBrk="0" hangingPunct="1">
                  <a:defRPr sz="6048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7680960" algn="l" defTabSz="3072384" rtl="0" eaLnBrk="1" latinLnBrk="0" hangingPunct="1">
                  <a:defRPr sz="6048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9217152" algn="l" defTabSz="3072384" rtl="0" eaLnBrk="1" latinLnBrk="0" hangingPunct="1">
                  <a:defRPr sz="6048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10753344" algn="l" defTabSz="3072384" rtl="0" eaLnBrk="1" latinLnBrk="0" hangingPunct="1">
                  <a:defRPr sz="6048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12289536" algn="l" defTabSz="3072384" rtl="0" eaLnBrk="1" latinLnBrk="0" hangingPunct="1">
                  <a:defRPr sz="6048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          </m:t>
                      </m:r>
                      <m:r>
                        <a:rPr lang="en-US" sz="400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ℒ</m:t>
                      </m:r>
                      <m:r>
                        <a:rPr lang="en-US" sz="4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𝐿</m:t>
                          </m:r>
                        </m:e>
                        <m:sub>
                          <m:sSub>
                            <m:sSubPr>
                              <m:ctrlPr>
                                <a:rPr lang="en-US" sz="40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40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sz="40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d>
                        <m:dPr>
                          <m:ctrlP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𝜙</m:t>
                          </m:r>
                          <m: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∙</m:t>
                          </m:r>
                          <m: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𝜑</m:t>
                          </m:r>
                          <m: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,</m:t>
                          </m:r>
                          <m: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𝜃</m:t>
                          </m:r>
                        </m:e>
                      </m:d>
                      <m:r>
                        <a:rPr lang="en-US" sz="4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𝐿</m:t>
                          </m:r>
                        </m:e>
                        <m:sub>
                          <m:sSub>
                            <m:sSubPr>
                              <m:ctrlPr>
                                <a:rPr lang="en-US" sz="40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40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sz="40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d>
                        <m:dPr>
                          <m:ctrlP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𝜇</m:t>
                          </m:r>
                          <m: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∙</m:t>
                          </m:r>
                          <m: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𝜈</m:t>
                          </m:r>
                          <m: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,</m:t>
                          </m:r>
                          <m: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𝜁</m:t>
                          </m:r>
                        </m:e>
                      </m:d>
                      <m:r>
                        <a:rPr lang="en-US" sz="4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𝐿</m:t>
                          </m:r>
                        </m:e>
                        <m:sub>
                          <m: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𝑟𝑐</m:t>
                          </m:r>
                        </m:sub>
                      </m:sSub>
                      <m:d>
                        <m:dPr>
                          <m:ctrlP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𝜙</m:t>
                          </m:r>
                          <m: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,</m:t>
                          </m:r>
                          <m: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𝜇</m:t>
                          </m:r>
                          <m: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,</m:t>
                          </m:r>
                          <m:r>
                            <a:rPr lang="en-US" sz="40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𝜃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9" name="TextBox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39492" y="11964531"/>
                <a:ext cx="17336669" cy="1286480"/>
              </a:xfrm>
              <a:prstGeom prst="rect">
                <a:avLst/>
              </a:prstGeom>
              <a:blipFill rotWithShape="0">
                <a:blip r:embed="rId9"/>
                <a:stretch>
                  <a:fillRect/>
                </a:stretch>
              </a:blipFill>
              <a:ln>
                <a:solidFill>
                  <a:schemeClr val="bg1"/>
                </a:solidFill>
              </a:ln>
              <a:effectLst>
                <a:reflection endPos="0" dist="50800" dir="5400000" sy="-100000" algn="bl" rotWithShape="0"/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TextBox 39"/>
          <p:cNvSpPr txBox="1"/>
          <p:nvPr/>
        </p:nvSpPr>
        <p:spPr>
          <a:xfrm>
            <a:off x="12036204" y="11445015"/>
            <a:ext cx="164531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rajan Pro" charset="0"/>
                <a:ea typeface="Trajan Pro" charset="0"/>
                <a:cs typeface="Trajan Pro" charset="0"/>
              </a:rPr>
              <a:t>Total loss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  <a:latin typeface="Trajan Pro" charset="0"/>
              <a:ea typeface="Trajan Pro" charset="0"/>
              <a:cs typeface="Trajan Pro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4202" y="15409454"/>
            <a:ext cx="10882894" cy="2297953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12152678" y="14686376"/>
            <a:ext cx="12921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rajan Pro" charset="0"/>
                <a:ea typeface="Trajan Pro" charset="0"/>
                <a:cs typeface="Trajan Pro" charset="0"/>
              </a:rPr>
              <a:t>WAy1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Trajan Pro" charset="0"/>
                <a:ea typeface="Trajan Pro" charset="0"/>
                <a:cs typeface="Trajan Pro" charset="0"/>
              </a:rPr>
              <a:t>: </a:t>
            </a:r>
            <a:r>
              <a:rPr lang="en-US" altLang="zh-CN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rajan Pro" charset="0"/>
                <a:ea typeface="Trajan Pro" charset="0"/>
                <a:cs typeface="Trajan Pro" charset="0"/>
              </a:rPr>
              <a:t>as an </a:t>
            </a:r>
            <a:r>
              <a:rPr lang="en-US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rajan Pro" charset="0"/>
                <a:ea typeface="Trajan Pro" charset="0"/>
                <a:cs typeface="Trajan Pro" charset="0"/>
              </a:rPr>
              <a:t>intermediate 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Trajan Pro" charset="0"/>
                <a:ea typeface="Trajan Pro" charset="0"/>
                <a:cs typeface="Trajan Pro" charset="0"/>
              </a:rPr>
              <a:t>representation</a:t>
            </a: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0" t="4920" r="1999" b="5143"/>
          <a:stretch/>
        </p:blipFill>
        <p:spPr>
          <a:xfrm>
            <a:off x="26227272" y="15356288"/>
            <a:ext cx="2667451" cy="2404285"/>
          </a:xfrm>
          <a:prstGeom prst="rect">
            <a:avLst/>
          </a:prstGeom>
        </p:spPr>
      </p:pic>
      <p:sp>
        <p:nvSpPr>
          <p:cNvPr id="49" name="TextBox 48"/>
          <p:cNvSpPr txBox="1"/>
          <p:nvPr/>
        </p:nvSpPr>
        <p:spPr>
          <a:xfrm>
            <a:off x="12247705" y="17727630"/>
            <a:ext cx="101757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rajan Pro" charset="0"/>
                <a:ea typeface="Trajan Pro" charset="0"/>
                <a:cs typeface="Trajan Pro" charset="0"/>
              </a:rPr>
              <a:t>WAy2:</a:t>
            </a:r>
            <a:r>
              <a:rPr lang="zh-CN" altLang="en-US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rajan Pro" charset="0"/>
                <a:ea typeface="Trajan Pro" charset="0"/>
                <a:cs typeface="Trajan Pro" charset="0"/>
              </a:rPr>
              <a:t> 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Trajan Pro" charset="0"/>
                <a:ea typeface="Trajan Pro" charset="0"/>
                <a:cs typeface="Trajan Pro" charset="0"/>
              </a:rPr>
              <a:t>As a 3D geometry </a:t>
            </a:r>
            <a:r>
              <a:rPr lang="en-US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rajan Pro" charset="0"/>
                <a:ea typeface="Trajan Pro" charset="0"/>
                <a:cs typeface="Trajan Pro" charset="0"/>
              </a:rPr>
              <a:t>prior 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  <a:latin typeface="Trajan Pro" charset="0"/>
              <a:ea typeface="Trajan Pro" charset="0"/>
              <a:cs typeface="Trajan Pro" charset="0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11975028" y="13484062"/>
            <a:ext cx="17455757" cy="8129441"/>
            <a:chOff x="11975214" y="2659662"/>
            <a:chExt cx="17562677" cy="9186603"/>
          </a:xfrm>
        </p:grpSpPr>
        <p:sp>
          <p:nvSpPr>
            <p:cNvPr id="51" name="矩形 20"/>
            <p:cNvSpPr/>
            <p:nvPr/>
          </p:nvSpPr>
          <p:spPr>
            <a:xfrm>
              <a:off x="11988328" y="2664100"/>
              <a:ext cx="17542560" cy="9182165"/>
            </a:xfrm>
            <a:prstGeom prst="rect">
              <a:avLst/>
            </a:prstGeom>
            <a:noFill/>
            <a:ln w="53975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1536192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3072384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4608576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6144768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7680960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9217152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0753344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2289536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11975214" y="2659662"/>
              <a:ext cx="17562677" cy="1254878"/>
            </a:xfrm>
            <a:prstGeom prst="rect">
              <a:avLst/>
            </a:prstGeom>
            <a:solidFill>
              <a:srgbClr val="536786"/>
            </a:solidFill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1536192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3072384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4608576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6144768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7680960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9217152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0753344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2289536" algn="l" defTabSz="3072384" rtl="0" eaLnBrk="1" latinLnBrk="0" hangingPunct="1">
                <a:defRPr sz="604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5400" dirty="0">
                  <a:latin typeface="Times New Roman" charset="0"/>
                  <a:ea typeface="Times New Roman" charset="0"/>
                  <a:cs typeface="Times New Roman" charset="0"/>
                </a:rPr>
                <a:t>3</a:t>
              </a:r>
              <a:r>
                <a:rPr lang="en-US" sz="5400" dirty="0" smtClean="0">
                  <a:latin typeface="Times New Roman" charset="0"/>
                  <a:ea typeface="Times New Roman" charset="0"/>
                  <a:cs typeface="Times New Roman" charset="0"/>
                </a:rPr>
                <a:t>. Application: 3D Human Pose Estimation</a:t>
              </a:r>
              <a:endParaRPr lang="en-US" sz="54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  <p:pic>
        <p:nvPicPr>
          <p:cNvPr id="53" name="Picture 52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53036" y="464093"/>
            <a:ext cx="2133598" cy="2133598"/>
          </a:xfrm>
          <a:prstGeom prst="rect">
            <a:avLst/>
          </a:prstGeom>
        </p:spPr>
      </p:pic>
      <p:sp>
        <p:nvSpPr>
          <p:cNvPr id="54" name="矩形 20"/>
          <p:cNvSpPr/>
          <p:nvPr/>
        </p:nvSpPr>
        <p:spPr>
          <a:xfrm>
            <a:off x="29643766" y="13484062"/>
            <a:ext cx="14118196" cy="8129441"/>
          </a:xfrm>
          <a:prstGeom prst="rect">
            <a:avLst/>
          </a:prstGeom>
          <a:noFill/>
          <a:ln w="539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55" name="Picture 54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12" t="3103" r="10283" b="79064"/>
          <a:stretch/>
        </p:blipFill>
        <p:spPr>
          <a:xfrm>
            <a:off x="26819138" y="18452713"/>
            <a:ext cx="1568904" cy="2788249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17" b="41187"/>
          <a:stretch/>
        </p:blipFill>
        <p:spPr>
          <a:xfrm>
            <a:off x="12267535" y="18426992"/>
            <a:ext cx="6943870" cy="2678925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446" b="5100"/>
          <a:stretch/>
        </p:blipFill>
        <p:spPr>
          <a:xfrm>
            <a:off x="19533422" y="18435516"/>
            <a:ext cx="6963700" cy="2828450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6699" y="15804498"/>
            <a:ext cx="2010970" cy="1507865"/>
          </a:xfrm>
          <a:prstGeom prst="rect">
            <a:avLst/>
          </a:prstGeom>
        </p:spPr>
      </p:pic>
      <p:sp>
        <p:nvSpPr>
          <p:cNvPr id="59" name="Rounded Rectangle 58"/>
          <p:cNvSpPr/>
          <p:nvPr/>
        </p:nvSpPr>
        <p:spPr>
          <a:xfrm>
            <a:off x="20575233" y="11988165"/>
            <a:ext cx="2469484" cy="790220"/>
          </a:xfrm>
          <a:prstGeom prst="roundRect">
            <a:avLst/>
          </a:prstGeom>
          <a:noFill/>
          <a:ln w="38100">
            <a:solidFill>
              <a:srgbClr val="D167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cxnSp>
        <p:nvCxnSpPr>
          <p:cNvPr id="60" name="Straight Arrow Connector 59"/>
          <p:cNvCxnSpPr/>
          <p:nvPr/>
        </p:nvCxnSpPr>
        <p:spPr>
          <a:xfrm flipV="1">
            <a:off x="23042305" y="12165769"/>
            <a:ext cx="389759" cy="172013"/>
          </a:xfrm>
          <a:prstGeom prst="straightConnector1">
            <a:avLst/>
          </a:prstGeom>
          <a:ln w="28575">
            <a:solidFill>
              <a:srgbClr val="D1675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23510607" y="11741674"/>
            <a:ext cx="50573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D1675A"/>
                </a:solidFill>
                <a:latin typeface="Times New Roman" charset="0"/>
                <a:ea typeface="Times New Roman" charset="0"/>
                <a:cs typeface="Times New Roman" charset="0"/>
              </a:rPr>
              <a:t>Representation consistency </a:t>
            </a:r>
            <a:r>
              <a:rPr lang="en-US" sz="2800" b="1" dirty="0" smtClean="0">
                <a:solidFill>
                  <a:srgbClr val="D1675A"/>
                </a:solidFill>
                <a:latin typeface="Times New Roman" charset="0"/>
                <a:ea typeface="Times New Roman" charset="0"/>
                <a:cs typeface="Times New Roman" charset="0"/>
              </a:rPr>
              <a:t>loss</a:t>
            </a:r>
            <a:endParaRPr lang="en-US" sz="2800" b="1" dirty="0">
              <a:solidFill>
                <a:srgbClr val="D1675A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23652348" y="12131007"/>
                <a:ext cx="5866159" cy="11321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charset="0"/>
                            </a:rPr>
                            <m:t>𝑙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charset="0"/>
                            </a:rPr>
                            <m:t>𝑟𝑐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charset="0"/>
                            </a:rPr>
                            <m:t>𝑚</m:t>
                          </m:r>
                          <m:r>
                            <a:rPr lang="en-US" sz="2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charset="0"/>
                            </a:rPr>
                            <m:t>𝑀</m:t>
                          </m:r>
                        </m:sup>
                        <m:e>
                          <m:sSubSup>
                            <m:sSubSupPr>
                              <m:ctrlPr>
                                <a:rPr lang="en-US" sz="2400" b="0" i="1" smtClean="0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</m:ctrlPr>
                            </m:sSubSup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US" sz="2400" b="0" i="1" smtClean="0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chemeClr val="tx1">
                                                  <a:lumMod val="65000"/>
                                                  <a:lumOff val="35000"/>
                                                </a:schemeClr>
                                              </a:solidFill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chemeClr val="tx1">
                                                  <a:lumMod val="65000"/>
                                                  <a:lumOff val="35000"/>
                                                </a:schemeClr>
                                              </a:solidFill>
                                              <a:latin typeface="Cambria Math" charset="0"/>
                                            </a:rPr>
                                            <m:t>𝑖𝑗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chemeClr val="tx1">
                                                  <a:lumMod val="65000"/>
                                                  <a:lumOff val="35000"/>
                                                </a:schemeClr>
                                              </a:solidFill>
                                              <a:latin typeface="Cambria Math" charset="0"/>
                                            </a:rPr>
                                            <m:t>𝑚</m:t>
                                          </m:r>
                                        </m:sub>
                                      </m:sSub>
                                    </m:sub>
                                  </m:sSub>
                                  <m:r>
                                    <a:rPr lang="en-US" sz="2400" b="0" i="1" smtClean="0">
                                      <a:solidFill>
                                        <a:schemeClr val="tx1">
                                          <a:lumMod val="65000"/>
                                          <a:lumOff val="35000"/>
                                        </a:schemeClr>
                                      </a:solidFill>
                                      <a:latin typeface="Cambria Math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chemeClr val="tx1">
                                              <a:lumMod val="65000"/>
                                              <a:lumOff val="35000"/>
                                            </a:schemeClr>
                                          </a:solidFill>
                                          <a:latin typeface="Cambria Math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US" sz="2400" b="0" i="1" smtClean="0">
                                              <a:solidFill>
                                                <a:schemeClr val="tx1">
                                                  <a:lumMod val="65000"/>
                                                  <a:lumOff val="35000"/>
                                                </a:schemeClr>
                                              </a:solidFill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b="0" i="1" smtClean="0">
                                              <a:solidFill>
                                                <a:schemeClr val="tx1">
                                                  <a:lumMod val="65000"/>
                                                  <a:lumOff val="35000"/>
                                                </a:schemeClr>
                                              </a:solidFill>
                                              <a:latin typeface="Cambria Math" charset="0"/>
                                            </a:rPr>
                                            <m:t>𝑗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solidFill>
                                                <a:schemeClr val="tx1">
                                                  <a:lumMod val="65000"/>
                                                  <a:lumOff val="35000"/>
                                                </a:schemeClr>
                                              </a:solidFill>
                                              <a:latin typeface="Cambria Math" charset="0"/>
                                            </a:rPr>
                                            <m:t>𝑚</m:t>
                                          </m:r>
                                        </m:sub>
                                      </m:sSub>
                                    </m:sub>
                                  </m:sSub>
                                </m:e>
                              </m:d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en-US" sz="2400" b="0" i="1" smtClean="0">
                                  <a:solidFill>
                                    <a:schemeClr val="tx1">
                                      <a:lumMod val="65000"/>
                                      <a:lumOff val="35000"/>
                                    </a:schemeClr>
                                  </a:solidFill>
                                  <a:latin typeface="Cambria Math" charset="0"/>
                                </a:rPr>
                                <m:t>2</m:t>
                              </m:r>
                            </m:sup>
                          </m:sSubSup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52348" y="12131007"/>
                <a:ext cx="5866159" cy="1132185"/>
              </a:xfrm>
              <a:prstGeom prst="rect">
                <a:avLst/>
              </a:prstGeom>
              <a:blipFill rotWithShape="0"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3" name="Rounded Rectangle 62"/>
          <p:cNvSpPr/>
          <p:nvPr/>
        </p:nvSpPr>
        <p:spPr>
          <a:xfrm>
            <a:off x="14328854" y="11997188"/>
            <a:ext cx="5676726" cy="809732"/>
          </a:xfrm>
          <a:prstGeom prst="roundRect">
            <a:avLst/>
          </a:prstGeom>
          <a:noFill/>
          <a:ln w="38100">
            <a:solidFill>
              <a:srgbClr val="DC8F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C8F61"/>
              </a:solidFill>
            </a:endParaRPr>
          </a:p>
        </p:txBody>
      </p:sp>
      <p:cxnSp>
        <p:nvCxnSpPr>
          <p:cNvPr id="64" name="Straight Arrow Connector 63"/>
          <p:cNvCxnSpPr/>
          <p:nvPr/>
        </p:nvCxnSpPr>
        <p:spPr>
          <a:xfrm flipH="1">
            <a:off x="16787060" y="12802019"/>
            <a:ext cx="380157" cy="246278"/>
          </a:xfrm>
          <a:prstGeom prst="straightConnector1">
            <a:avLst/>
          </a:prstGeom>
          <a:ln w="28575">
            <a:solidFill>
              <a:srgbClr val="DC8F6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14328854" y="12815456"/>
            <a:ext cx="33622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DC8F61"/>
                </a:solidFill>
                <a:latin typeface="Times New Roman" charset="0"/>
                <a:ea typeface="Times New Roman" charset="0"/>
                <a:cs typeface="Times New Roman" charset="0"/>
              </a:rPr>
              <a:t>R</a:t>
            </a:r>
            <a:r>
              <a:rPr lang="en-US" sz="2800" b="1" dirty="0" smtClean="0">
                <a:solidFill>
                  <a:srgbClr val="DC8F61"/>
                </a:solidFill>
                <a:latin typeface="Times New Roman" charset="0"/>
                <a:ea typeface="Times New Roman" charset="0"/>
                <a:cs typeface="Times New Roman" charset="0"/>
              </a:rPr>
              <a:t>econstruction </a:t>
            </a:r>
            <a:r>
              <a:rPr lang="en-US" sz="2800" b="1" dirty="0">
                <a:solidFill>
                  <a:srgbClr val="DC8F61"/>
                </a:solidFill>
                <a:latin typeface="Times New Roman" charset="0"/>
                <a:ea typeface="Times New Roman" charset="0"/>
                <a:cs typeface="Times New Roman" charset="0"/>
              </a:rPr>
              <a:t>l</a:t>
            </a:r>
            <a:r>
              <a:rPr lang="en-US" sz="2800" b="1" dirty="0" smtClean="0">
                <a:solidFill>
                  <a:srgbClr val="DC8F61"/>
                </a:solidFill>
                <a:latin typeface="Times New Roman" charset="0"/>
                <a:ea typeface="Times New Roman" charset="0"/>
                <a:cs typeface="Times New Roman" charset="0"/>
              </a:rPr>
              <a:t>oss</a:t>
            </a:r>
            <a:endParaRPr lang="en-US" sz="2800" b="1" dirty="0">
              <a:solidFill>
                <a:srgbClr val="DC8F6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204361" y="5887076"/>
            <a:ext cx="11569409" cy="3817311"/>
          </a:xfrm>
          <a:prstGeom prst="rect">
            <a:avLst/>
          </a:prstGeom>
          <a:solidFill>
            <a:srgbClr val="F2F2F2"/>
          </a:solidFill>
          <a:ln>
            <a:solidFill>
              <a:schemeClr val="bg1"/>
            </a:solidFill>
          </a:ln>
          <a:effectLst>
            <a:reflection endPos="0" dist="50800" dir="5400000" sy="-100000" algn="bl" rotWithShape="0"/>
          </a:effectLst>
        </p:spPr>
        <p:txBody>
          <a:bodyPr wrap="square" rtlCol="0">
            <a:noAutofit/>
          </a:bodyPr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71" name="TextBox 70"/>
          <p:cNvSpPr txBox="1"/>
          <p:nvPr/>
        </p:nvSpPr>
        <p:spPr>
          <a:xfrm>
            <a:off x="134466" y="5922835"/>
            <a:ext cx="10963198" cy="712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rajan Pro" charset="0"/>
                <a:ea typeface="Trajan Pro" charset="0"/>
                <a:cs typeface="Trajan Pro" charset="0"/>
              </a:rPr>
              <a:t>motivation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  <a:latin typeface="Trajan Pro" charset="0"/>
              <a:ea typeface="Trajan Pro" charset="0"/>
              <a:cs typeface="Trajan Pro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68758" y="9831618"/>
            <a:ext cx="110057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3502609" rtl="0" eaLnBrk="1" latinLnBrk="0" hangingPunct="1">
              <a:defRPr sz="6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51305" algn="l" defTabSz="3502609" rtl="0" eaLnBrk="1" latinLnBrk="0" hangingPunct="1">
              <a:defRPr sz="6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02609" algn="l" defTabSz="3502609" rtl="0" eaLnBrk="1" latinLnBrk="0" hangingPunct="1">
              <a:defRPr sz="6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53914" algn="l" defTabSz="3502609" rtl="0" eaLnBrk="1" latinLnBrk="0" hangingPunct="1">
              <a:defRPr sz="6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005218" algn="l" defTabSz="3502609" rtl="0" eaLnBrk="1" latinLnBrk="0" hangingPunct="1">
              <a:defRPr sz="6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756523" algn="l" defTabSz="3502609" rtl="0" eaLnBrk="1" latinLnBrk="0" hangingPunct="1">
              <a:defRPr sz="6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507828" algn="l" defTabSz="3502609" rtl="0" eaLnBrk="1" latinLnBrk="0" hangingPunct="1">
              <a:defRPr sz="6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259132" algn="l" defTabSz="3502609" rtl="0" eaLnBrk="1" latinLnBrk="0" hangingPunct="1">
              <a:defRPr sz="6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010437" algn="l" defTabSz="3502609" rtl="0" eaLnBrk="1" latinLnBrk="0" hangingPunct="1">
              <a:defRPr sz="6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rajan Pro" charset="0"/>
                <a:ea typeface="Trajan Pro" charset="0"/>
                <a:cs typeface="Trajan Pro" charset="0"/>
              </a:rPr>
              <a:t>contributions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  <a:latin typeface="Trajan Pro" charset="0"/>
              <a:ea typeface="Trajan Pro" charset="0"/>
              <a:cs typeface="Trajan Pro" charset="0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204361" y="3951050"/>
            <a:ext cx="11569410" cy="1828861"/>
          </a:xfrm>
          <a:prstGeom prst="rect">
            <a:avLst/>
          </a:prstGeom>
          <a:solidFill>
            <a:srgbClr val="F2F2F2"/>
          </a:solidFill>
          <a:ln>
            <a:solidFill>
              <a:schemeClr val="bg1"/>
            </a:solidFill>
          </a:ln>
          <a:effectLst>
            <a:reflection endPos="0" dist="50800" dir="5400000" sy="-100000" algn="bl" rotWithShape="0"/>
          </a:effectLst>
        </p:spPr>
        <p:txBody>
          <a:bodyPr wrap="square" rtlCol="0">
            <a:noAutofit/>
          </a:bodyPr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77" name="TextBox 76"/>
          <p:cNvSpPr txBox="1"/>
          <p:nvPr/>
        </p:nvSpPr>
        <p:spPr>
          <a:xfrm>
            <a:off x="168758" y="3980151"/>
            <a:ext cx="10963198" cy="712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rajan Pro" charset="0"/>
                <a:ea typeface="Trajan Pro" charset="0"/>
                <a:cs typeface="Trajan Pro" charset="0"/>
              </a:rPr>
              <a:t>Ta</a:t>
            </a:r>
            <a:r>
              <a:rPr lang="en-US" altLang="zh-CN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rajan Pro" charset="0"/>
                <a:ea typeface="Trajan Pro" charset="0"/>
                <a:cs typeface="Trajan Pro" charset="0"/>
              </a:rPr>
              <a:t>rget</a:t>
            </a:r>
            <a:r>
              <a:rPr lang="zh-CN" altLang="en-US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rajan Pro" charset="0"/>
                <a:ea typeface="Trajan Pro" charset="0"/>
                <a:cs typeface="Trajan Pro" charset="0"/>
              </a:rPr>
              <a:t> </a:t>
            </a:r>
            <a:r>
              <a:rPr lang="en-US" altLang="zh-CN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rajan Pro" charset="0"/>
                <a:ea typeface="Trajan Pro" charset="0"/>
                <a:cs typeface="Trajan Pro" charset="0"/>
              </a:rPr>
              <a:t>OF our work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  <a:latin typeface="Trajan Pro" charset="0"/>
              <a:ea typeface="Trajan Pro" charset="0"/>
              <a:cs typeface="Trajan Pro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148385" y="4759832"/>
            <a:ext cx="118043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To 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devise a </a:t>
            </a:r>
            <a:r>
              <a:rPr lang="en-US" sz="2800" i="1" dirty="0">
                <a:latin typeface="Times New Roman" charset="0"/>
                <a:ea typeface="Times New Roman" charset="0"/>
                <a:cs typeface="Times New Roman" charset="0"/>
              </a:rPr>
              <a:t>simple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 yet </a:t>
            </a:r>
            <a:r>
              <a:rPr 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effective</a:t>
            </a: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framework that learns a </a:t>
            </a:r>
            <a:r>
              <a:rPr lang="en-US" sz="2800" b="1" i="1" dirty="0">
                <a:latin typeface="Times New Roman" charset="0"/>
                <a:ea typeface="Times New Roman" charset="0"/>
                <a:cs typeface="Times New Roman" charset="0"/>
              </a:rPr>
              <a:t>3D </a:t>
            </a:r>
            <a:r>
              <a:rPr lang="en-US" sz="2800" b="1" i="1" dirty="0" smtClean="0">
                <a:latin typeface="Times New Roman" charset="0"/>
                <a:ea typeface="Times New Roman" charset="0"/>
                <a:cs typeface="Times New Roman" charset="0"/>
              </a:rPr>
              <a:t>geometry </a:t>
            </a:r>
            <a:r>
              <a:rPr lang="en-US" sz="2800" b="1" i="1" dirty="0" err="1" smtClean="0">
                <a:latin typeface="Times New Roman" charset="0"/>
                <a:ea typeface="Times New Roman" charset="0"/>
                <a:cs typeface="Times New Roman" charset="0"/>
              </a:rPr>
              <a:t>represen-tation</a:t>
            </a: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of human </a:t>
            </a: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pose 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with </a:t>
            </a:r>
            <a:r>
              <a:rPr lang="en-US" sz="2800" i="1" dirty="0">
                <a:latin typeface="Times New Roman" charset="0"/>
                <a:ea typeface="Times New Roman" charset="0"/>
                <a:cs typeface="Times New Roman" charset="0"/>
              </a:rPr>
              <a:t>only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 accessible 2D </a:t>
            </a: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annotation 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as </a:t>
            </a: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supervision.</a:t>
            </a:r>
            <a:endParaRPr lang="en-US" sz="28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148385" y="7955571"/>
            <a:ext cx="1180436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Leverage the 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latent code of a </a:t>
            </a: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novel view 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synthesis </a:t>
            </a: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framework </a:t>
            </a: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but not all factors in the latent code 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are </a:t>
            </a: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necessary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.</a:t>
            </a:r>
          </a:p>
          <a:p>
            <a:endParaRPr lang="en-US" sz="28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48385" y="6594805"/>
            <a:ext cx="119903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Multi-view data provides 3d geometry </a:t>
            </a: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information but 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usually </a:t>
            </a: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relies 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on auxiliary </a:t>
            </a: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2.5D annotations 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or a large quantity of 3D training </a:t>
            </a: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samples. </a:t>
            </a:r>
            <a:endParaRPr lang="en-US" sz="2800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sz="28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81" name="Down Arrow 80"/>
          <p:cNvSpPr/>
          <p:nvPr/>
        </p:nvSpPr>
        <p:spPr>
          <a:xfrm>
            <a:off x="5482468" y="7509475"/>
            <a:ext cx="326572" cy="467851"/>
          </a:xfrm>
          <a:prstGeom prst="downArrow">
            <a:avLst/>
          </a:prstGeom>
          <a:solidFill>
            <a:srgbClr val="D1675A"/>
          </a:solidFill>
          <a:ln>
            <a:solidFill>
              <a:srgbClr val="D167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Down Arrow 81"/>
          <p:cNvSpPr/>
          <p:nvPr/>
        </p:nvSpPr>
        <p:spPr>
          <a:xfrm>
            <a:off x="5482468" y="8760058"/>
            <a:ext cx="326572" cy="467851"/>
          </a:xfrm>
          <a:prstGeom prst="downArrow">
            <a:avLst/>
          </a:prstGeom>
          <a:solidFill>
            <a:srgbClr val="D1675A"/>
          </a:solidFill>
          <a:ln>
            <a:solidFill>
              <a:srgbClr val="D167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148385" y="9159838"/>
            <a:ext cx="11597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L</a:t>
            </a: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atent 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representation </a:t>
            </a: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disentanglement and semantic constraint. </a:t>
            </a:r>
            <a:endParaRPr lang="en-US" sz="28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148385" y="10590587"/>
            <a:ext cx="1156989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Tx/>
              <a:buAutoNum type="arabicPeriod"/>
            </a:pP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We propose a different 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approach to learn the </a:t>
            </a:r>
            <a:r>
              <a:rPr lang="en-US" sz="2800" dirty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geometry representation 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for the human pose </a:t>
            </a: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under 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multi-view </a:t>
            </a: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setting with </a:t>
            </a:r>
            <a:r>
              <a:rPr lang="en-US" sz="2800" dirty="0">
                <a:solidFill>
                  <a:srgbClr val="C00000"/>
                </a:solidFill>
              </a:rPr>
              <a:t>view </a:t>
            </a:r>
            <a:r>
              <a:rPr lang="en-US" sz="2800" dirty="0" smtClean="0">
                <a:solidFill>
                  <a:srgbClr val="C00000"/>
                </a:solidFill>
              </a:rPr>
              <a:t>synthesis</a:t>
            </a: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. </a:t>
            </a:r>
            <a:endParaRPr lang="en-US" sz="28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514350" indent="-514350">
              <a:buFontTx/>
              <a:buAutoNum type="arabicPeriod"/>
            </a:pPr>
            <a:r>
              <a:rPr lang="en-US" sz="2800" dirty="0"/>
              <a:t>A</a:t>
            </a:r>
            <a:r>
              <a:rPr lang="en-US" sz="2800" dirty="0" smtClean="0"/>
              <a:t> </a:t>
            </a:r>
            <a:r>
              <a:rPr lang="en-US" sz="2800" dirty="0">
                <a:solidFill>
                  <a:srgbClr val="C00000"/>
                </a:solidFill>
              </a:rPr>
              <a:t>skeleton-based view </a:t>
            </a:r>
            <a:r>
              <a:rPr lang="en-US" sz="2800" dirty="0" smtClean="0">
                <a:solidFill>
                  <a:srgbClr val="C00000"/>
                </a:solidFill>
              </a:rPr>
              <a:t>synthesis </a:t>
            </a:r>
            <a:r>
              <a:rPr lang="en-US" sz="2800" dirty="0"/>
              <a:t>is </a:t>
            </a:r>
            <a:r>
              <a:rPr lang="en-US" sz="2800" dirty="0" smtClean="0"/>
              <a:t>proposed to solve the latent space </a:t>
            </a: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disentanglement problem.</a:t>
            </a:r>
          </a:p>
          <a:p>
            <a:pPr marL="514350" indent="-514350">
              <a:buFontTx/>
              <a:buAutoNum type="arabicPeriod"/>
            </a:pPr>
            <a:r>
              <a:rPr lang="en-US" sz="2800" dirty="0"/>
              <a:t>A</a:t>
            </a:r>
            <a:r>
              <a:rPr lang="en-US" sz="2800" dirty="0" smtClean="0"/>
              <a:t> </a:t>
            </a:r>
            <a:r>
              <a:rPr lang="en-US" sz="2800" dirty="0">
                <a:solidFill>
                  <a:srgbClr val="C00000"/>
                </a:solidFill>
              </a:rPr>
              <a:t>representation consistency loss </a:t>
            </a:r>
            <a:r>
              <a:rPr lang="en-US" sz="2800" dirty="0"/>
              <a:t>is introduced to </a:t>
            </a:r>
            <a:r>
              <a:rPr lang="en-US" sz="2800" dirty="0" smtClean="0"/>
              <a:t>constrain </a:t>
            </a:r>
            <a:r>
              <a:rPr lang="en-US" sz="2800" dirty="0"/>
              <a:t>the learning </a:t>
            </a:r>
            <a:endParaRPr lang="en-US" sz="2800" dirty="0" smtClean="0"/>
          </a:p>
          <a:p>
            <a:r>
              <a:rPr lang="en-US" sz="2800" dirty="0"/>
              <a:t> </a:t>
            </a:r>
            <a:r>
              <a:rPr lang="en-US" sz="2800" dirty="0" smtClean="0"/>
              <a:t>     process </a:t>
            </a:r>
            <a:r>
              <a:rPr lang="en-US" sz="2800" dirty="0"/>
              <a:t>of latent space. </a:t>
            </a:r>
            <a:endParaRPr lang="en-US" sz="2800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sz="2800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22" name="矩形 20"/>
          <p:cNvSpPr/>
          <p:nvPr/>
        </p:nvSpPr>
        <p:spPr>
          <a:xfrm>
            <a:off x="29654766" y="2883726"/>
            <a:ext cx="14118196" cy="10432401"/>
          </a:xfrm>
          <a:prstGeom prst="rect">
            <a:avLst/>
          </a:prstGeom>
          <a:noFill/>
          <a:ln w="53975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123" name="Picture 122"/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6"/>
          <a:stretch/>
        </p:blipFill>
        <p:spPr>
          <a:xfrm>
            <a:off x="29704046" y="8071349"/>
            <a:ext cx="14001482" cy="2467221"/>
          </a:xfrm>
          <a:prstGeom prst="rect">
            <a:avLst/>
          </a:prstGeom>
        </p:spPr>
      </p:pic>
      <p:pic>
        <p:nvPicPr>
          <p:cNvPr id="124" name="Picture 123"/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2"/>
          <a:stretch/>
        </p:blipFill>
        <p:spPr>
          <a:xfrm>
            <a:off x="29704046" y="10619529"/>
            <a:ext cx="14001482" cy="2250297"/>
          </a:xfrm>
          <a:prstGeom prst="rect">
            <a:avLst/>
          </a:prstGeom>
        </p:spPr>
      </p:pic>
      <p:sp>
        <p:nvSpPr>
          <p:cNvPr id="125" name="TextBox 124"/>
          <p:cNvSpPr txBox="1"/>
          <p:nvPr/>
        </p:nvSpPr>
        <p:spPr>
          <a:xfrm>
            <a:off x="29722332" y="12804191"/>
            <a:ext cx="139649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>
                <a:latin typeface="Times New Roman" charset="0"/>
                <a:ea typeface="Times New Roman" charset="0"/>
                <a:cs typeface="Times New Roman" charset="0"/>
              </a:rPr>
              <a:t>Table 2</a:t>
            </a: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: </a:t>
            </a:r>
            <a:r>
              <a:rPr lang="en-US" sz="1600" dirty="0">
                <a:latin typeface="Times New Roman" charset="0"/>
                <a:ea typeface="Times New Roman" charset="0"/>
                <a:cs typeface="Times New Roman" charset="0"/>
              </a:rPr>
              <a:t>Quantitative comparisons of Mean Per Joint Position Error (mm) between the estimated pose and the ground-truth on </a:t>
            </a: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Human3.6M </a:t>
            </a:r>
            <a:r>
              <a:rPr lang="en-US" sz="1600" dirty="0">
                <a:latin typeface="Times New Roman" charset="0"/>
                <a:ea typeface="Times New Roman" charset="0"/>
                <a:cs typeface="Times New Roman" charset="0"/>
              </a:rPr>
              <a:t>under Protocol #1</a:t>
            </a: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, </a:t>
            </a:r>
            <a:r>
              <a:rPr lang="en-US" sz="1600" dirty="0">
                <a:latin typeface="Times New Roman" charset="0"/>
                <a:ea typeface="Times New Roman" charset="0"/>
                <a:cs typeface="Times New Roman" charset="0"/>
              </a:rPr>
              <a:t>#3. </a:t>
            </a:r>
          </a:p>
        </p:txBody>
      </p:sp>
      <p:pic>
        <p:nvPicPr>
          <p:cNvPr id="126" name="Picture 125"/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" t="21247" r="1057" b="12182"/>
          <a:stretch/>
        </p:blipFill>
        <p:spPr>
          <a:xfrm>
            <a:off x="30200144" y="4018723"/>
            <a:ext cx="6996058" cy="720443"/>
          </a:xfrm>
          <a:prstGeom prst="rect">
            <a:avLst/>
          </a:prstGeom>
        </p:spPr>
      </p:pic>
      <p:sp>
        <p:nvSpPr>
          <p:cNvPr id="127" name="TextBox 126"/>
          <p:cNvSpPr txBox="1"/>
          <p:nvPr/>
        </p:nvSpPr>
        <p:spPr>
          <a:xfrm>
            <a:off x="30755618" y="4822525"/>
            <a:ext cx="58851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Table 1: Cross-dataset comparison</a:t>
            </a:r>
            <a:r>
              <a:rPr lang="zh-CN" alt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on the MPI-INF-3DHP dataset.</a:t>
            </a:r>
            <a:endParaRPr lang="en-US" sz="16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28" name="TextBox 127"/>
          <p:cNvSpPr txBox="1"/>
          <p:nvPr/>
        </p:nvSpPr>
        <p:spPr>
          <a:xfrm>
            <a:off x="29760306" y="7481044"/>
            <a:ext cx="78757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Figure 1: </a:t>
            </a:r>
            <a:r>
              <a:rPr lang="en-US" sz="1600" dirty="0">
                <a:latin typeface="Times New Roman" charset="0"/>
                <a:ea typeface="Times New Roman" charset="0"/>
                <a:cs typeface="Times New Roman" charset="0"/>
              </a:rPr>
              <a:t>Ablation </a:t>
            </a: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studies. </a:t>
            </a:r>
            <a:r>
              <a:rPr lang="en-US" sz="1600" dirty="0">
                <a:latin typeface="Times New Roman" charset="0"/>
                <a:ea typeface="Times New Roman" charset="0"/>
                <a:cs typeface="Times New Roman" charset="0"/>
              </a:rPr>
              <a:t>The evaluation is performed on </a:t>
            </a: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Human3.6M</a:t>
            </a:r>
            <a:r>
              <a:rPr lang="zh-CN" alt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600" dirty="0" smtClean="0">
                <a:latin typeface="Times New Roman" charset="0"/>
                <a:ea typeface="Times New Roman" charset="0"/>
                <a:cs typeface="Times New Roman" charset="0"/>
              </a:rPr>
              <a:t>with R#3 as baseline</a:t>
            </a: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.</a:t>
            </a:r>
            <a:endParaRPr lang="en-US" sz="16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129" name="Picture 128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3" t="5714" r="2712" b="2129"/>
          <a:stretch/>
        </p:blipFill>
        <p:spPr>
          <a:xfrm>
            <a:off x="31771140" y="5293826"/>
            <a:ext cx="3854066" cy="2214439"/>
          </a:xfrm>
          <a:prstGeom prst="rect">
            <a:avLst/>
          </a:prstGeom>
        </p:spPr>
      </p:pic>
      <p:pic>
        <p:nvPicPr>
          <p:cNvPr id="130" name="Picture 129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96" b="2839"/>
          <a:stretch/>
        </p:blipFill>
        <p:spPr>
          <a:xfrm>
            <a:off x="38508710" y="4018723"/>
            <a:ext cx="4029496" cy="1907713"/>
          </a:xfrm>
          <a:prstGeom prst="rect">
            <a:avLst/>
          </a:prstGeom>
        </p:spPr>
      </p:pic>
      <p:pic>
        <p:nvPicPr>
          <p:cNvPr id="131" name="Picture 130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22"/>
          <a:stretch/>
        </p:blipFill>
        <p:spPr>
          <a:xfrm>
            <a:off x="38508381" y="5725495"/>
            <a:ext cx="4030154" cy="1833537"/>
          </a:xfrm>
          <a:prstGeom prst="rect">
            <a:avLst/>
          </a:prstGeom>
        </p:spPr>
      </p:pic>
      <p:sp>
        <p:nvSpPr>
          <p:cNvPr id="132" name="TextBox 131"/>
          <p:cNvSpPr txBox="1"/>
          <p:nvPr/>
        </p:nvSpPr>
        <p:spPr>
          <a:xfrm>
            <a:off x="36585591" y="7481044"/>
            <a:ext cx="78757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Figure 2: </a:t>
            </a:r>
            <a:r>
              <a:rPr lang="en-US" sz="1600" dirty="0">
                <a:latin typeface="Times New Roman" charset="0"/>
                <a:ea typeface="Times New Roman" charset="0"/>
                <a:cs typeface="Times New Roman" charset="0"/>
              </a:rPr>
              <a:t>Evaluation </a:t>
            </a: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of using </a:t>
            </a:r>
            <a:r>
              <a:rPr lang="en-US" sz="1600" dirty="0">
                <a:latin typeface="Times New Roman" charset="0"/>
                <a:ea typeface="Times New Roman" charset="0"/>
                <a:cs typeface="Times New Roman" charset="0"/>
              </a:rPr>
              <a:t>different number of training </a:t>
            </a: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data.</a:t>
            </a:r>
            <a:endParaRPr lang="en-US" sz="16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29643169" y="2883728"/>
            <a:ext cx="14134386" cy="923330"/>
          </a:xfrm>
          <a:prstGeom prst="rect">
            <a:avLst/>
          </a:prstGeom>
          <a:solidFill>
            <a:srgbClr val="536786"/>
          </a:solidFill>
          <a:ln w="381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dirty="0">
                <a:latin typeface="Times New Roman" charset="0"/>
                <a:ea typeface="Times New Roman" charset="0"/>
                <a:cs typeface="Times New Roman" charset="0"/>
              </a:rPr>
              <a:t>4</a:t>
            </a:r>
            <a:r>
              <a:rPr lang="en-US" sz="5400" dirty="0" smtClean="0">
                <a:latin typeface="Times New Roman" charset="0"/>
                <a:ea typeface="Times New Roman" charset="0"/>
                <a:cs typeface="Times New Roman" charset="0"/>
              </a:rPr>
              <a:t>. Qua</a:t>
            </a:r>
            <a:r>
              <a:rPr lang="en-US" altLang="zh-CN" sz="5400" dirty="0" smtClean="0">
                <a:latin typeface="Times New Roman" charset="0"/>
                <a:ea typeface="Times New Roman" charset="0"/>
                <a:cs typeface="Times New Roman" charset="0"/>
              </a:rPr>
              <a:t>ntitative</a:t>
            </a:r>
            <a:r>
              <a:rPr lang="en-US" sz="5400" dirty="0" smtClean="0">
                <a:latin typeface="Times New Roman" charset="0"/>
                <a:ea typeface="Times New Roman" charset="0"/>
                <a:cs typeface="Times New Roman" charset="0"/>
              </a:rPr>
              <a:t> Results</a:t>
            </a:r>
            <a:endParaRPr lang="en-US" sz="5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134" name="Picture 133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" t="2001" b="5286"/>
          <a:stretch/>
        </p:blipFill>
        <p:spPr>
          <a:xfrm>
            <a:off x="249515" y="13811229"/>
            <a:ext cx="11496451" cy="3752563"/>
          </a:xfrm>
          <a:prstGeom prst="rect">
            <a:avLst/>
          </a:prstGeom>
        </p:spPr>
      </p:pic>
      <p:pic>
        <p:nvPicPr>
          <p:cNvPr id="135" name="Picture 134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6083" r="303" b="4239"/>
          <a:stretch/>
        </p:blipFill>
        <p:spPr>
          <a:xfrm>
            <a:off x="257413" y="17563793"/>
            <a:ext cx="11393002" cy="3910191"/>
          </a:xfrm>
          <a:prstGeom prst="rect">
            <a:avLst/>
          </a:prstGeom>
        </p:spPr>
      </p:pic>
      <p:pic>
        <p:nvPicPr>
          <p:cNvPr id="136" name="Picture 135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21"/>
          <a:stretch/>
        </p:blipFill>
        <p:spPr>
          <a:xfrm>
            <a:off x="218480" y="13822804"/>
            <a:ext cx="5698285" cy="182115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8" name="TextBox 137"/>
              <p:cNvSpPr txBox="1"/>
              <p:nvPr/>
            </p:nvSpPr>
            <p:spPr>
              <a:xfrm>
                <a:off x="42518073" y="19101699"/>
                <a:ext cx="780662" cy="11402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rgbClr val="C00000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√</m:t>
                      </m:r>
                    </m:oMath>
                  </m:oMathPara>
                </a14:m>
                <a:endParaRPr lang="en-US" b="1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138" name="TextBox 1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518073" y="19101699"/>
                <a:ext cx="780662" cy="1140249"/>
              </a:xfrm>
              <a:prstGeom prst="rect">
                <a:avLst/>
              </a:prstGeom>
              <a:blipFill rotWithShape="0">
                <a:blip r:embed="rId2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9" name="TextBox 138"/>
              <p:cNvSpPr txBox="1"/>
              <p:nvPr/>
            </p:nvSpPr>
            <p:spPr>
              <a:xfrm>
                <a:off x="42518073" y="15989515"/>
                <a:ext cx="831958" cy="106106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9" name="TextBox 1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518073" y="15989515"/>
                <a:ext cx="831958" cy="1061060"/>
              </a:xfrm>
              <a:prstGeom prst="rect">
                <a:avLst/>
              </a:prstGeom>
              <a:blipFill rotWithShape="0">
                <a:blip r:embed="rId2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0" name="TextBox 139"/>
          <p:cNvSpPr txBox="1"/>
          <p:nvPr/>
        </p:nvSpPr>
        <p:spPr>
          <a:xfrm>
            <a:off x="12796915" y="21191487"/>
            <a:ext cx="58851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Ours </a:t>
            </a:r>
            <a:r>
              <a:rPr lang="en-US" sz="1600" dirty="0">
                <a:latin typeface="Times New Roman" charset="0"/>
                <a:ea typeface="Times New Roman" charset="0"/>
                <a:cs typeface="Times New Roman" charset="0"/>
              </a:rPr>
              <a:t>+ Martinez et al. (ICCV’17) </a:t>
            </a:r>
          </a:p>
        </p:txBody>
      </p:sp>
      <p:sp>
        <p:nvSpPr>
          <p:cNvPr id="142" name="TextBox 141"/>
          <p:cNvSpPr txBox="1"/>
          <p:nvPr/>
        </p:nvSpPr>
        <p:spPr>
          <a:xfrm>
            <a:off x="20072717" y="21191487"/>
            <a:ext cx="58851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3619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7238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60857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44768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680960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217152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753344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89536" algn="l" defTabSz="3072384" rtl="0" eaLnBrk="1" latinLnBrk="0" hangingPunct="1">
              <a:defRPr sz="604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600" dirty="0" smtClean="0">
                <a:latin typeface="Times New Roman" charset="0"/>
                <a:ea typeface="Times New Roman" charset="0"/>
                <a:cs typeface="Times New Roman" charset="0"/>
              </a:rPr>
              <a:t>Ours + Sun </a:t>
            </a:r>
            <a:r>
              <a:rPr lang="fr-FR" sz="1600" dirty="0">
                <a:latin typeface="Times New Roman" charset="0"/>
                <a:ea typeface="Times New Roman" charset="0"/>
                <a:cs typeface="Times New Roman" charset="0"/>
              </a:rPr>
              <a:t>et al. (ECCV’18</a:t>
            </a:r>
            <a:r>
              <a:rPr lang="fr-FR" sz="1600" dirty="0" smtClean="0">
                <a:latin typeface="Times New Roman" charset="0"/>
                <a:ea typeface="Times New Roman" charset="0"/>
                <a:cs typeface="Times New Roman" charset="0"/>
              </a:rPr>
              <a:t>)</a:t>
            </a:r>
            <a:endParaRPr lang="fr-FR" sz="16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1934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3083</TotalTime>
  <Words>301</Words>
  <Application>Microsoft Macintosh PowerPoint</Application>
  <PresentationFormat>Custom</PresentationFormat>
  <Paragraphs>35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Arial Rounded MT Bold</vt:lpstr>
      <vt:lpstr>Calibri</vt:lpstr>
      <vt:lpstr>Calibri Light</vt:lpstr>
      <vt:lpstr>Cambria Math</vt:lpstr>
      <vt:lpstr>Times New Roman</vt:lpstr>
      <vt:lpstr>Trajan Pro</vt:lpstr>
      <vt:lpstr>宋体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 </cp:lastModifiedBy>
  <cp:revision>64</cp:revision>
  <dcterms:created xsi:type="dcterms:W3CDTF">2019-06-11T14:03:07Z</dcterms:created>
  <dcterms:modified xsi:type="dcterms:W3CDTF">2019-06-14T04:05:07Z</dcterms:modified>
</cp:coreProperties>
</file>